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16"/>
  </p:notesMasterIdLst>
  <p:sldIdLst>
    <p:sldId id="257" r:id="rId2"/>
    <p:sldId id="259" r:id="rId3"/>
    <p:sldId id="262" r:id="rId4"/>
    <p:sldId id="261" r:id="rId5"/>
    <p:sldId id="263" r:id="rId6"/>
    <p:sldId id="291" r:id="rId7"/>
    <p:sldId id="275" r:id="rId8"/>
    <p:sldId id="276" r:id="rId9"/>
    <p:sldId id="285" r:id="rId10"/>
    <p:sldId id="278" r:id="rId11"/>
    <p:sldId id="279" r:id="rId12"/>
    <p:sldId id="280" r:id="rId13"/>
    <p:sldId id="28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46"/>
  </p:normalViewPr>
  <p:slideViewPr>
    <p:cSldViewPr snapToGrid="0" snapToObjects="1">
      <p:cViewPr varScale="1">
        <p:scale>
          <a:sx n="90" d="100"/>
          <a:sy n="90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3CAEE-A269-4DB1-8C7D-D44CA4CF023E}" type="doc">
      <dgm:prSet loTypeId="urn:microsoft.com/office/officeart/2005/8/layout/equation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ED9593-C8CA-4F1E-8F5B-C3EE67604EB1}">
      <dgm:prSet/>
      <dgm:spPr/>
      <dgm:t>
        <a:bodyPr/>
        <a:lstStyle/>
        <a:p>
          <a:r>
            <a:rPr lang="en-US" b="1"/>
            <a:t>Measures of central tendency: </a:t>
          </a:r>
          <a:endParaRPr lang="en-US"/>
        </a:p>
      </dgm:t>
    </dgm:pt>
    <dgm:pt modelId="{CB81DBE0-361D-4786-883B-F0973852F57D}" type="parTrans" cxnId="{693B0254-BDD9-47D6-B8D7-7D9780482328}">
      <dgm:prSet/>
      <dgm:spPr/>
      <dgm:t>
        <a:bodyPr/>
        <a:lstStyle/>
        <a:p>
          <a:endParaRPr lang="en-US"/>
        </a:p>
      </dgm:t>
    </dgm:pt>
    <dgm:pt modelId="{EA613569-7D3F-4458-9F6F-88C8C6F0EF54}" type="sibTrans" cxnId="{693B0254-BDD9-47D6-B8D7-7D9780482328}">
      <dgm:prSet/>
      <dgm:spPr/>
      <dgm:t>
        <a:bodyPr/>
        <a:lstStyle/>
        <a:p>
          <a:endParaRPr lang="en-US"/>
        </a:p>
      </dgm:t>
    </dgm:pt>
    <dgm:pt modelId="{D01AB0DB-0035-4EEB-A7BF-5FC62166D9B5}">
      <dgm:prSet/>
      <dgm:spPr/>
      <dgm:t>
        <a:bodyPr/>
        <a:lstStyle/>
        <a:p>
          <a:r>
            <a:rPr lang="en-US" b="1" dirty="0"/>
            <a:t>Typical, central, representative, or average value (case) in the distribution </a:t>
          </a:r>
          <a:endParaRPr lang="en-US" dirty="0"/>
        </a:p>
      </dgm:t>
    </dgm:pt>
    <dgm:pt modelId="{637E2DBA-026A-48B6-93DB-2033414FA645}" type="parTrans" cxnId="{6D676464-F4D5-4EAD-A28A-2000628BD7BA}">
      <dgm:prSet/>
      <dgm:spPr/>
      <dgm:t>
        <a:bodyPr/>
        <a:lstStyle/>
        <a:p>
          <a:endParaRPr lang="en-US"/>
        </a:p>
      </dgm:t>
    </dgm:pt>
    <dgm:pt modelId="{64D3853F-18E5-4C64-B595-9C5A1DFDF96F}" type="sibTrans" cxnId="{6D676464-F4D5-4EAD-A28A-2000628BD7BA}">
      <dgm:prSet/>
      <dgm:spPr/>
      <dgm:t>
        <a:bodyPr/>
        <a:lstStyle/>
        <a:p>
          <a:endParaRPr lang="en-US"/>
        </a:p>
      </dgm:t>
    </dgm:pt>
    <dgm:pt modelId="{F0DBA302-43C2-AD42-947E-5B9751D10ADE}">
      <dgm:prSet/>
      <dgm:spPr/>
      <dgm:t>
        <a:bodyPr/>
        <a:lstStyle/>
        <a:p>
          <a:endParaRPr lang="en-US" dirty="0"/>
        </a:p>
      </dgm:t>
    </dgm:pt>
    <dgm:pt modelId="{AFAA062C-0E4B-5941-9244-C60ED4130682}" type="parTrans" cxnId="{EE7F5A92-B33E-DE47-8C16-6233C96FFE8C}">
      <dgm:prSet/>
      <dgm:spPr/>
    </dgm:pt>
    <dgm:pt modelId="{1EC9F06A-F8CC-244A-9047-30E7A7EFD76E}" type="sibTrans" cxnId="{EE7F5A92-B33E-DE47-8C16-6233C96FFE8C}">
      <dgm:prSet/>
      <dgm:spPr/>
    </dgm:pt>
    <dgm:pt modelId="{7B95E397-D63A-8D48-B8D2-0A06BDBA6242}">
      <dgm:prSet/>
      <dgm:spPr/>
      <dgm:t>
        <a:bodyPr/>
        <a:lstStyle/>
        <a:p>
          <a:r>
            <a:rPr lang="en-US" dirty="0"/>
            <a:t>Mean, Median, Mode</a:t>
          </a:r>
        </a:p>
      </dgm:t>
    </dgm:pt>
    <dgm:pt modelId="{59739703-3F98-4D42-B071-A5EE4C77CDAD}" type="parTrans" cxnId="{3A9EEC13-1198-6042-A7AE-147131D44260}">
      <dgm:prSet/>
      <dgm:spPr/>
    </dgm:pt>
    <dgm:pt modelId="{7A14D652-7642-114E-9ABC-C0A98C390491}" type="sibTrans" cxnId="{3A9EEC13-1198-6042-A7AE-147131D44260}">
      <dgm:prSet/>
      <dgm:spPr/>
    </dgm:pt>
    <dgm:pt modelId="{2CF605B0-D3B1-674E-BF81-921013D0F134}" type="pres">
      <dgm:prSet presAssocID="{F4C3CAEE-A269-4DB1-8C7D-D44CA4CF023E}" presName="linearFlow" presStyleCnt="0">
        <dgm:presLayoutVars>
          <dgm:dir/>
          <dgm:resizeHandles val="exact"/>
        </dgm:presLayoutVars>
      </dgm:prSet>
      <dgm:spPr/>
    </dgm:pt>
    <dgm:pt modelId="{31D58582-A303-6144-B3EA-5B673960AFA2}" type="pres">
      <dgm:prSet presAssocID="{00ED9593-C8CA-4F1E-8F5B-C3EE67604EB1}" presName="node" presStyleLbl="node1" presStyleIdx="0" presStyleCnt="3">
        <dgm:presLayoutVars>
          <dgm:bulletEnabled val="1"/>
        </dgm:presLayoutVars>
      </dgm:prSet>
      <dgm:spPr/>
    </dgm:pt>
    <dgm:pt modelId="{C1AE13BE-1223-E644-BCC2-AA898B58105A}" type="pres">
      <dgm:prSet presAssocID="{EA613569-7D3F-4458-9F6F-88C8C6F0EF54}" presName="spacerL" presStyleCnt="0"/>
      <dgm:spPr/>
    </dgm:pt>
    <dgm:pt modelId="{027F5879-1613-B84C-93A4-A2A83F27BD45}" type="pres">
      <dgm:prSet presAssocID="{EA613569-7D3F-4458-9F6F-88C8C6F0EF54}" presName="sibTrans" presStyleLbl="sibTrans2D1" presStyleIdx="0" presStyleCnt="2"/>
      <dgm:spPr/>
    </dgm:pt>
    <dgm:pt modelId="{FF858244-9042-7940-8BDE-6F8732EB27C0}" type="pres">
      <dgm:prSet presAssocID="{EA613569-7D3F-4458-9F6F-88C8C6F0EF54}" presName="spacerR" presStyleCnt="0"/>
      <dgm:spPr/>
    </dgm:pt>
    <dgm:pt modelId="{37D4151E-8BDB-774E-9C77-573BF3022D0B}" type="pres">
      <dgm:prSet presAssocID="{D01AB0DB-0035-4EEB-A7BF-5FC62166D9B5}" presName="node" presStyleLbl="node1" presStyleIdx="1" presStyleCnt="3">
        <dgm:presLayoutVars>
          <dgm:bulletEnabled val="1"/>
        </dgm:presLayoutVars>
      </dgm:prSet>
      <dgm:spPr/>
    </dgm:pt>
    <dgm:pt modelId="{34BCF51D-2862-764C-AE46-BB5F377AC542}" type="pres">
      <dgm:prSet presAssocID="{64D3853F-18E5-4C64-B595-9C5A1DFDF96F}" presName="spacerL" presStyleCnt="0"/>
      <dgm:spPr/>
    </dgm:pt>
    <dgm:pt modelId="{230650DD-E38E-D340-910C-5F381DDC94EB}" type="pres">
      <dgm:prSet presAssocID="{64D3853F-18E5-4C64-B595-9C5A1DFDF96F}" presName="sibTrans" presStyleLbl="sibTrans2D1" presStyleIdx="1" presStyleCnt="2"/>
      <dgm:spPr/>
    </dgm:pt>
    <dgm:pt modelId="{FB364DD3-A05F-7842-B3AB-662BF173F3C1}" type="pres">
      <dgm:prSet presAssocID="{64D3853F-18E5-4C64-B595-9C5A1DFDF96F}" presName="spacerR" presStyleCnt="0"/>
      <dgm:spPr/>
    </dgm:pt>
    <dgm:pt modelId="{A6887F59-4F0B-3841-8075-6E9CBCC69224}" type="pres">
      <dgm:prSet presAssocID="{7B95E397-D63A-8D48-B8D2-0A06BDBA6242}" presName="node" presStyleLbl="node1" presStyleIdx="2" presStyleCnt="3">
        <dgm:presLayoutVars>
          <dgm:bulletEnabled val="1"/>
        </dgm:presLayoutVars>
      </dgm:prSet>
      <dgm:spPr/>
    </dgm:pt>
  </dgm:ptLst>
  <dgm:cxnLst>
    <dgm:cxn modelId="{7F410B0F-0C21-3A47-8D00-50CA07795051}" type="presOf" srcId="{F4C3CAEE-A269-4DB1-8C7D-D44CA4CF023E}" destId="{2CF605B0-D3B1-674E-BF81-921013D0F134}" srcOrd="0" destOrd="0" presId="urn:microsoft.com/office/officeart/2005/8/layout/equation1"/>
    <dgm:cxn modelId="{4A1E4610-F2FD-514F-B73D-B9ADB95EFE78}" type="presOf" srcId="{F0DBA302-43C2-AD42-947E-5B9751D10ADE}" destId="{37D4151E-8BDB-774E-9C77-573BF3022D0B}" srcOrd="0" destOrd="1" presId="urn:microsoft.com/office/officeart/2005/8/layout/equation1"/>
    <dgm:cxn modelId="{3A9EEC13-1198-6042-A7AE-147131D44260}" srcId="{F4C3CAEE-A269-4DB1-8C7D-D44CA4CF023E}" destId="{7B95E397-D63A-8D48-B8D2-0A06BDBA6242}" srcOrd="2" destOrd="0" parTransId="{59739703-3F98-4D42-B071-A5EE4C77CDAD}" sibTransId="{7A14D652-7642-114E-9ABC-C0A98C390491}"/>
    <dgm:cxn modelId="{3CD2DF14-2680-324D-89AB-AAE62A6A3384}" type="presOf" srcId="{EA613569-7D3F-4458-9F6F-88C8C6F0EF54}" destId="{027F5879-1613-B84C-93A4-A2A83F27BD45}" srcOrd="0" destOrd="0" presId="urn:microsoft.com/office/officeart/2005/8/layout/equation1"/>
    <dgm:cxn modelId="{020C252C-3059-B642-94BB-E9A62B70D540}" type="presOf" srcId="{00ED9593-C8CA-4F1E-8F5B-C3EE67604EB1}" destId="{31D58582-A303-6144-B3EA-5B673960AFA2}" srcOrd="0" destOrd="0" presId="urn:microsoft.com/office/officeart/2005/8/layout/equation1"/>
    <dgm:cxn modelId="{693B0254-BDD9-47D6-B8D7-7D9780482328}" srcId="{F4C3CAEE-A269-4DB1-8C7D-D44CA4CF023E}" destId="{00ED9593-C8CA-4F1E-8F5B-C3EE67604EB1}" srcOrd="0" destOrd="0" parTransId="{CB81DBE0-361D-4786-883B-F0973852F57D}" sibTransId="{EA613569-7D3F-4458-9F6F-88C8C6F0EF54}"/>
    <dgm:cxn modelId="{6D676464-F4D5-4EAD-A28A-2000628BD7BA}" srcId="{F4C3CAEE-A269-4DB1-8C7D-D44CA4CF023E}" destId="{D01AB0DB-0035-4EEB-A7BF-5FC62166D9B5}" srcOrd="1" destOrd="0" parTransId="{637E2DBA-026A-48B6-93DB-2033414FA645}" sibTransId="{64D3853F-18E5-4C64-B595-9C5A1DFDF96F}"/>
    <dgm:cxn modelId="{9BD2717E-D23D-9F41-8421-DF7A7F801844}" type="presOf" srcId="{64D3853F-18E5-4C64-B595-9C5A1DFDF96F}" destId="{230650DD-E38E-D340-910C-5F381DDC94EB}" srcOrd="0" destOrd="0" presId="urn:microsoft.com/office/officeart/2005/8/layout/equation1"/>
    <dgm:cxn modelId="{0E15568A-CCF7-1540-A0C8-E087533AA545}" type="presOf" srcId="{7B95E397-D63A-8D48-B8D2-0A06BDBA6242}" destId="{A6887F59-4F0B-3841-8075-6E9CBCC69224}" srcOrd="0" destOrd="0" presId="urn:microsoft.com/office/officeart/2005/8/layout/equation1"/>
    <dgm:cxn modelId="{EE7F5A92-B33E-DE47-8C16-6233C96FFE8C}" srcId="{D01AB0DB-0035-4EEB-A7BF-5FC62166D9B5}" destId="{F0DBA302-43C2-AD42-947E-5B9751D10ADE}" srcOrd="0" destOrd="0" parTransId="{AFAA062C-0E4B-5941-9244-C60ED4130682}" sibTransId="{1EC9F06A-F8CC-244A-9047-30E7A7EFD76E}"/>
    <dgm:cxn modelId="{491D40F7-CABE-7148-A53A-BCF18B0589D3}" type="presOf" srcId="{D01AB0DB-0035-4EEB-A7BF-5FC62166D9B5}" destId="{37D4151E-8BDB-774E-9C77-573BF3022D0B}" srcOrd="0" destOrd="0" presId="urn:microsoft.com/office/officeart/2005/8/layout/equation1"/>
    <dgm:cxn modelId="{B2B516E8-9DCD-E04F-99B6-30236F90D0B7}" type="presParOf" srcId="{2CF605B0-D3B1-674E-BF81-921013D0F134}" destId="{31D58582-A303-6144-B3EA-5B673960AFA2}" srcOrd="0" destOrd="0" presId="urn:microsoft.com/office/officeart/2005/8/layout/equation1"/>
    <dgm:cxn modelId="{3E73EEC6-75E9-1847-AA4D-E80D7A1AB997}" type="presParOf" srcId="{2CF605B0-D3B1-674E-BF81-921013D0F134}" destId="{C1AE13BE-1223-E644-BCC2-AA898B58105A}" srcOrd="1" destOrd="0" presId="urn:microsoft.com/office/officeart/2005/8/layout/equation1"/>
    <dgm:cxn modelId="{229A6CB8-755D-604D-B8DE-626198219CC3}" type="presParOf" srcId="{2CF605B0-D3B1-674E-BF81-921013D0F134}" destId="{027F5879-1613-B84C-93A4-A2A83F27BD45}" srcOrd="2" destOrd="0" presId="urn:microsoft.com/office/officeart/2005/8/layout/equation1"/>
    <dgm:cxn modelId="{88C5B79B-1B55-0E46-A12E-F005DF2DEACC}" type="presParOf" srcId="{2CF605B0-D3B1-674E-BF81-921013D0F134}" destId="{FF858244-9042-7940-8BDE-6F8732EB27C0}" srcOrd="3" destOrd="0" presId="urn:microsoft.com/office/officeart/2005/8/layout/equation1"/>
    <dgm:cxn modelId="{1BB9FDB1-7788-CF40-897E-53957AF5A3C2}" type="presParOf" srcId="{2CF605B0-D3B1-674E-BF81-921013D0F134}" destId="{37D4151E-8BDB-774E-9C77-573BF3022D0B}" srcOrd="4" destOrd="0" presId="urn:microsoft.com/office/officeart/2005/8/layout/equation1"/>
    <dgm:cxn modelId="{63EC31D0-3FD7-1B40-A050-DFBE9BBBB3D0}" type="presParOf" srcId="{2CF605B0-D3B1-674E-BF81-921013D0F134}" destId="{34BCF51D-2862-764C-AE46-BB5F377AC542}" srcOrd="5" destOrd="0" presId="urn:microsoft.com/office/officeart/2005/8/layout/equation1"/>
    <dgm:cxn modelId="{D337E108-369B-064E-850F-475399A47270}" type="presParOf" srcId="{2CF605B0-D3B1-674E-BF81-921013D0F134}" destId="{230650DD-E38E-D340-910C-5F381DDC94EB}" srcOrd="6" destOrd="0" presId="urn:microsoft.com/office/officeart/2005/8/layout/equation1"/>
    <dgm:cxn modelId="{AFA8ADCC-7A1A-8B46-A706-0F6A6E5062F9}" type="presParOf" srcId="{2CF605B0-D3B1-674E-BF81-921013D0F134}" destId="{FB364DD3-A05F-7842-B3AB-662BF173F3C1}" srcOrd="7" destOrd="0" presId="urn:microsoft.com/office/officeart/2005/8/layout/equation1"/>
    <dgm:cxn modelId="{527D6531-D276-3F4B-9D16-859E4496D94E}" type="presParOf" srcId="{2CF605B0-D3B1-674E-BF81-921013D0F134}" destId="{A6887F59-4F0B-3841-8075-6E9CBCC6922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3CAEE-A269-4DB1-8C7D-D44CA4CF023E}" type="doc">
      <dgm:prSet loTypeId="urn:microsoft.com/office/officeart/2005/8/layout/equation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ED9593-C8CA-4F1E-8F5B-C3EE67604EB1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Measures of variability</a:t>
          </a:r>
          <a:endParaRPr lang="en-US" dirty="0"/>
        </a:p>
      </dgm:t>
    </dgm:pt>
    <dgm:pt modelId="{CB81DBE0-361D-4786-883B-F0973852F57D}" type="parTrans" cxnId="{693B0254-BDD9-47D6-B8D7-7D9780482328}">
      <dgm:prSet/>
      <dgm:spPr/>
      <dgm:t>
        <a:bodyPr/>
        <a:lstStyle/>
        <a:p>
          <a:endParaRPr lang="en-US"/>
        </a:p>
      </dgm:t>
    </dgm:pt>
    <dgm:pt modelId="{EA613569-7D3F-4458-9F6F-88C8C6F0EF54}" type="sibTrans" cxnId="{693B0254-BDD9-47D6-B8D7-7D9780482328}">
      <dgm:prSet/>
      <dgm:spPr/>
      <dgm:t>
        <a:bodyPr/>
        <a:lstStyle/>
        <a:p>
          <a:endParaRPr lang="en-US"/>
        </a:p>
      </dgm:t>
    </dgm:pt>
    <dgm:pt modelId="{D01AB0DB-0035-4EEB-A7BF-5FC62166D9B5}">
      <dgm:prSet/>
      <dgm:spPr/>
      <dgm:t>
        <a:bodyPr/>
        <a:lstStyle/>
        <a:p>
          <a:r>
            <a:rPr lang="en-US" b="1" dirty="0"/>
            <a:t>Tell you the distributions of interval/ratio level data</a:t>
          </a:r>
          <a:endParaRPr lang="en-US" dirty="0"/>
        </a:p>
      </dgm:t>
    </dgm:pt>
    <dgm:pt modelId="{637E2DBA-026A-48B6-93DB-2033414FA645}" type="parTrans" cxnId="{6D676464-F4D5-4EAD-A28A-2000628BD7BA}">
      <dgm:prSet/>
      <dgm:spPr/>
      <dgm:t>
        <a:bodyPr/>
        <a:lstStyle/>
        <a:p>
          <a:endParaRPr lang="en-US"/>
        </a:p>
      </dgm:t>
    </dgm:pt>
    <dgm:pt modelId="{64D3853F-18E5-4C64-B595-9C5A1DFDF96F}" type="sibTrans" cxnId="{6D676464-F4D5-4EAD-A28A-2000628BD7BA}">
      <dgm:prSet/>
      <dgm:spPr/>
      <dgm:t>
        <a:bodyPr/>
        <a:lstStyle/>
        <a:p>
          <a:endParaRPr lang="en-US"/>
        </a:p>
      </dgm:t>
    </dgm:pt>
    <dgm:pt modelId="{D7EEF437-372C-9D46-8319-32E92169F6E9}">
      <dgm:prSet/>
      <dgm:spPr/>
      <dgm:t>
        <a:bodyPr/>
        <a:lstStyle/>
        <a:p>
          <a:r>
            <a:rPr lang="en-US" dirty="0"/>
            <a:t>Range, interquartile Range, Variance, Standard deviation</a:t>
          </a:r>
        </a:p>
      </dgm:t>
    </dgm:pt>
    <dgm:pt modelId="{39665A2A-9D0C-CC44-A9C2-3E4707EB1914}" type="parTrans" cxnId="{0885658B-63B4-EB44-B67D-65AE0C44D57B}">
      <dgm:prSet/>
      <dgm:spPr/>
      <dgm:t>
        <a:bodyPr/>
        <a:lstStyle/>
        <a:p>
          <a:endParaRPr lang="en-US"/>
        </a:p>
      </dgm:t>
    </dgm:pt>
    <dgm:pt modelId="{FB8CB314-D566-2243-8766-E69FC438AF7A}" type="sibTrans" cxnId="{0885658B-63B4-EB44-B67D-65AE0C44D57B}">
      <dgm:prSet/>
      <dgm:spPr/>
      <dgm:t>
        <a:bodyPr/>
        <a:lstStyle/>
        <a:p>
          <a:endParaRPr lang="en-US"/>
        </a:p>
      </dgm:t>
    </dgm:pt>
    <dgm:pt modelId="{2CF605B0-D3B1-674E-BF81-921013D0F134}" type="pres">
      <dgm:prSet presAssocID="{F4C3CAEE-A269-4DB1-8C7D-D44CA4CF023E}" presName="linearFlow" presStyleCnt="0">
        <dgm:presLayoutVars>
          <dgm:dir/>
          <dgm:resizeHandles val="exact"/>
        </dgm:presLayoutVars>
      </dgm:prSet>
      <dgm:spPr/>
    </dgm:pt>
    <dgm:pt modelId="{31D58582-A303-6144-B3EA-5B673960AFA2}" type="pres">
      <dgm:prSet presAssocID="{00ED9593-C8CA-4F1E-8F5B-C3EE67604EB1}" presName="node" presStyleLbl="node1" presStyleIdx="0" presStyleCnt="3">
        <dgm:presLayoutVars>
          <dgm:bulletEnabled val="1"/>
        </dgm:presLayoutVars>
      </dgm:prSet>
      <dgm:spPr/>
    </dgm:pt>
    <dgm:pt modelId="{C1AE13BE-1223-E644-BCC2-AA898B58105A}" type="pres">
      <dgm:prSet presAssocID="{EA613569-7D3F-4458-9F6F-88C8C6F0EF54}" presName="spacerL" presStyleCnt="0"/>
      <dgm:spPr/>
    </dgm:pt>
    <dgm:pt modelId="{027F5879-1613-B84C-93A4-A2A83F27BD45}" type="pres">
      <dgm:prSet presAssocID="{EA613569-7D3F-4458-9F6F-88C8C6F0EF54}" presName="sibTrans" presStyleLbl="sibTrans2D1" presStyleIdx="0" presStyleCnt="2"/>
      <dgm:spPr/>
    </dgm:pt>
    <dgm:pt modelId="{FF858244-9042-7940-8BDE-6F8732EB27C0}" type="pres">
      <dgm:prSet presAssocID="{EA613569-7D3F-4458-9F6F-88C8C6F0EF54}" presName="spacerR" presStyleCnt="0"/>
      <dgm:spPr/>
    </dgm:pt>
    <dgm:pt modelId="{37D4151E-8BDB-774E-9C77-573BF3022D0B}" type="pres">
      <dgm:prSet presAssocID="{D01AB0DB-0035-4EEB-A7BF-5FC62166D9B5}" presName="node" presStyleLbl="node1" presStyleIdx="1" presStyleCnt="3">
        <dgm:presLayoutVars>
          <dgm:bulletEnabled val="1"/>
        </dgm:presLayoutVars>
      </dgm:prSet>
      <dgm:spPr/>
    </dgm:pt>
    <dgm:pt modelId="{F21B7527-C4F0-4047-BC73-B6F8A335D837}" type="pres">
      <dgm:prSet presAssocID="{64D3853F-18E5-4C64-B595-9C5A1DFDF96F}" presName="spacerL" presStyleCnt="0"/>
      <dgm:spPr/>
    </dgm:pt>
    <dgm:pt modelId="{084E8361-9D03-4747-B755-68EF37B7FB42}" type="pres">
      <dgm:prSet presAssocID="{64D3853F-18E5-4C64-B595-9C5A1DFDF96F}" presName="sibTrans" presStyleLbl="sibTrans2D1" presStyleIdx="1" presStyleCnt="2"/>
      <dgm:spPr/>
    </dgm:pt>
    <dgm:pt modelId="{7CDAEFFC-D0C3-E041-8B69-6B26810CED8D}" type="pres">
      <dgm:prSet presAssocID="{64D3853F-18E5-4C64-B595-9C5A1DFDF96F}" presName="spacerR" presStyleCnt="0"/>
      <dgm:spPr/>
    </dgm:pt>
    <dgm:pt modelId="{D2C0902B-E0FC-7945-9D5E-0357407F19DD}" type="pres">
      <dgm:prSet presAssocID="{D7EEF437-372C-9D46-8319-32E92169F6E9}" presName="node" presStyleLbl="node1" presStyleIdx="2" presStyleCnt="3">
        <dgm:presLayoutVars>
          <dgm:bulletEnabled val="1"/>
        </dgm:presLayoutVars>
      </dgm:prSet>
      <dgm:spPr/>
    </dgm:pt>
  </dgm:ptLst>
  <dgm:cxnLst>
    <dgm:cxn modelId="{7F410B0F-0C21-3A47-8D00-50CA07795051}" type="presOf" srcId="{F4C3CAEE-A269-4DB1-8C7D-D44CA4CF023E}" destId="{2CF605B0-D3B1-674E-BF81-921013D0F134}" srcOrd="0" destOrd="0" presId="urn:microsoft.com/office/officeart/2005/8/layout/equation1"/>
    <dgm:cxn modelId="{3CD2DF14-2680-324D-89AB-AAE62A6A3384}" type="presOf" srcId="{EA613569-7D3F-4458-9F6F-88C8C6F0EF54}" destId="{027F5879-1613-B84C-93A4-A2A83F27BD45}" srcOrd="0" destOrd="0" presId="urn:microsoft.com/office/officeart/2005/8/layout/equation1"/>
    <dgm:cxn modelId="{020C252C-3059-B642-94BB-E9A62B70D540}" type="presOf" srcId="{00ED9593-C8CA-4F1E-8F5B-C3EE67604EB1}" destId="{31D58582-A303-6144-B3EA-5B673960AFA2}" srcOrd="0" destOrd="0" presId="urn:microsoft.com/office/officeart/2005/8/layout/equation1"/>
    <dgm:cxn modelId="{693B0254-BDD9-47D6-B8D7-7D9780482328}" srcId="{F4C3CAEE-A269-4DB1-8C7D-D44CA4CF023E}" destId="{00ED9593-C8CA-4F1E-8F5B-C3EE67604EB1}" srcOrd="0" destOrd="0" parTransId="{CB81DBE0-361D-4786-883B-F0973852F57D}" sibTransId="{EA613569-7D3F-4458-9F6F-88C8C6F0EF54}"/>
    <dgm:cxn modelId="{814F2957-07D9-D840-B5D2-1519EA598CAF}" type="presOf" srcId="{D7EEF437-372C-9D46-8319-32E92169F6E9}" destId="{D2C0902B-E0FC-7945-9D5E-0357407F19DD}" srcOrd="0" destOrd="0" presId="urn:microsoft.com/office/officeart/2005/8/layout/equation1"/>
    <dgm:cxn modelId="{6D676464-F4D5-4EAD-A28A-2000628BD7BA}" srcId="{F4C3CAEE-A269-4DB1-8C7D-D44CA4CF023E}" destId="{D01AB0DB-0035-4EEB-A7BF-5FC62166D9B5}" srcOrd="1" destOrd="0" parTransId="{637E2DBA-026A-48B6-93DB-2033414FA645}" sibTransId="{64D3853F-18E5-4C64-B595-9C5A1DFDF96F}"/>
    <dgm:cxn modelId="{0885658B-63B4-EB44-B67D-65AE0C44D57B}" srcId="{F4C3CAEE-A269-4DB1-8C7D-D44CA4CF023E}" destId="{D7EEF437-372C-9D46-8319-32E92169F6E9}" srcOrd="2" destOrd="0" parTransId="{39665A2A-9D0C-CC44-A9C2-3E4707EB1914}" sibTransId="{FB8CB314-D566-2243-8766-E69FC438AF7A}"/>
    <dgm:cxn modelId="{16CDF9B1-65AB-E242-978D-F46AD74D2A99}" type="presOf" srcId="{64D3853F-18E5-4C64-B595-9C5A1DFDF96F}" destId="{084E8361-9D03-4747-B755-68EF37B7FB42}" srcOrd="0" destOrd="0" presId="urn:microsoft.com/office/officeart/2005/8/layout/equation1"/>
    <dgm:cxn modelId="{491D40F7-CABE-7148-A53A-BCF18B0589D3}" type="presOf" srcId="{D01AB0DB-0035-4EEB-A7BF-5FC62166D9B5}" destId="{37D4151E-8BDB-774E-9C77-573BF3022D0B}" srcOrd="0" destOrd="0" presId="urn:microsoft.com/office/officeart/2005/8/layout/equation1"/>
    <dgm:cxn modelId="{B2B516E8-9DCD-E04F-99B6-30236F90D0B7}" type="presParOf" srcId="{2CF605B0-D3B1-674E-BF81-921013D0F134}" destId="{31D58582-A303-6144-B3EA-5B673960AFA2}" srcOrd="0" destOrd="0" presId="urn:microsoft.com/office/officeart/2005/8/layout/equation1"/>
    <dgm:cxn modelId="{3E73EEC6-75E9-1847-AA4D-E80D7A1AB997}" type="presParOf" srcId="{2CF605B0-D3B1-674E-BF81-921013D0F134}" destId="{C1AE13BE-1223-E644-BCC2-AA898B58105A}" srcOrd="1" destOrd="0" presId="urn:microsoft.com/office/officeart/2005/8/layout/equation1"/>
    <dgm:cxn modelId="{229A6CB8-755D-604D-B8DE-626198219CC3}" type="presParOf" srcId="{2CF605B0-D3B1-674E-BF81-921013D0F134}" destId="{027F5879-1613-B84C-93A4-A2A83F27BD45}" srcOrd="2" destOrd="0" presId="urn:microsoft.com/office/officeart/2005/8/layout/equation1"/>
    <dgm:cxn modelId="{88C5B79B-1B55-0E46-A12E-F005DF2DEACC}" type="presParOf" srcId="{2CF605B0-D3B1-674E-BF81-921013D0F134}" destId="{FF858244-9042-7940-8BDE-6F8732EB27C0}" srcOrd="3" destOrd="0" presId="urn:microsoft.com/office/officeart/2005/8/layout/equation1"/>
    <dgm:cxn modelId="{1BB9FDB1-7788-CF40-897E-53957AF5A3C2}" type="presParOf" srcId="{2CF605B0-D3B1-674E-BF81-921013D0F134}" destId="{37D4151E-8BDB-774E-9C77-573BF3022D0B}" srcOrd="4" destOrd="0" presId="urn:microsoft.com/office/officeart/2005/8/layout/equation1"/>
    <dgm:cxn modelId="{8E97E193-7EDD-5E4F-A74D-C61AB90187B9}" type="presParOf" srcId="{2CF605B0-D3B1-674E-BF81-921013D0F134}" destId="{F21B7527-C4F0-4047-BC73-B6F8A335D837}" srcOrd="5" destOrd="0" presId="urn:microsoft.com/office/officeart/2005/8/layout/equation1"/>
    <dgm:cxn modelId="{5D821DC6-FA5C-5647-94DB-897BEF655B99}" type="presParOf" srcId="{2CF605B0-D3B1-674E-BF81-921013D0F134}" destId="{084E8361-9D03-4747-B755-68EF37B7FB42}" srcOrd="6" destOrd="0" presId="urn:microsoft.com/office/officeart/2005/8/layout/equation1"/>
    <dgm:cxn modelId="{17685787-1007-BD4D-A4FA-4AB00B55B748}" type="presParOf" srcId="{2CF605B0-D3B1-674E-BF81-921013D0F134}" destId="{7CDAEFFC-D0C3-E041-8B69-6B26810CED8D}" srcOrd="7" destOrd="0" presId="urn:microsoft.com/office/officeart/2005/8/layout/equation1"/>
    <dgm:cxn modelId="{02751206-F55A-C047-BCD5-62278A30031E}" type="presParOf" srcId="{2CF605B0-D3B1-674E-BF81-921013D0F134}" destId="{D2C0902B-E0FC-7945-9D5E-0357407F19D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58582-A303-6144-B3EA-5B673960AFA2}">
      <dsp:nvSpPr>
        <dsp:cNvPr id="0" name=""/>
        <dsp:cNvSpPr/>
      </dsp:nvSpPr>
      <dsp:spPr>
        <a:xfrm>
          <a:off x="1701" y="437877"/>
          <a:ext cx="2255609" cy="22556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Measures of central tendency: </a:t>
          </a:r>
          <a:endParaRPr lang="en-US" sz="1600" kern="1200"/>
        </a:p>
      </dsp:txBody>
      <dsp:txXfrm>
        <a:off x="332027" y="768203"/>
        <a:ext cx="1594957" cy="1594957"/>
      </dsp:txXfrm>
    </dsp:sp>
    <dsp:sp modelId="{027F5879-1613-B84C-93A4-A2A83F27BD45}">
      <dsp:nvSpPr>
        <dsp:cNvPr id="0" name=""/>
        <dsp:cNvSpPr/>
      </dsp:nvSpPr>
      <dsp:spPr>
        <a:xfrm>
          <a:off x="2440466" y="911555"/>
          <a:ext cx="1308253" cy="13082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613875" y="1411831"/>
        <a:ext cx="961435" cy="307701"/>
      </dsp:txXfrm>
    </dsp:sp>
    <dsp:sp modelId="{37D4151E-8BDB-774E-9C77-573BF3022D0B}">
      <dsp:nvSpPr>
        <dsp:cNvPr id="0" name=""/>
        <dsp:cNvSpPr/>
      </dsp:nvSpPr>
      <dsp:spPr>
        <a:xfrm>
          <a:off x="3931875" y="437877"/>
          <a:ext cx="2255609" cy="2255609"/>
        </a:xfrm>
        <a:prstGeom prst="ellipse">
          <a:avLst/>
        </a:prstGeom>
        <a:gradFill rotWithShape="0">
          <a:gsLst>
            <a:gs pos="0">
              <a:schemeClr val="accent2">
                <a:hueOff val="-416487"/>
                <a:satOff val="-24136"/>
                <a:lumOff val="-137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16487"/>
                <a:satOff val="-24136"/>
                <a:lumOff val="-137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16487"/>
                <a:satOff val="-24136"/>
                <a:lumOff val="-137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Typical, central, representative, or average value (case) in the distribution 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4262201" y="768203"/>
        <a:ext cx="1594957" cy="1594957"/>
      </dsp:txXfrm>
    </dsp:sp>
    <dsp:sp modelId="{230650DD-E38E-D340-910C-5F381DDC94EB}">
      <dsp:nvSpPr>
        <dsp:cNvPr id="0" name=""/>
        <dsp:cNvSpPr/>
      </dsp:nvSpPr>
      <dsp:spPr>
        <a:xfrm>
          <a:off x="6370640" y="911555"/>
          <a:ext cx="1308253" cy="1308253"/>
        </a:xfrm>
        <a:prstGeom prst="mathEqual">
          <a:avLst/>
        </a:prstGeom>
        <a:gradFill rotWithShape="0">
          <a:gsLst>
            <a:gs pos="0">
              <a:schemeClr val="accent2">
                <a:hueOff val="-832974"/>
                <a:satOff val="-48271"/>
                <a:lumOff val="-274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32974"/>
                <a:satOff val="-48271"/>
                <a:lumOff val="-274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32974"/>
                <a:satOff val="-48271"/>
                <a:lumOff val="-274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544049" y="1181055"/>
        <a:ext cx="961435" cy="769253"/>
      </dsp:txXfrm>
    </dsp:sp>
    <dsp:sp modelId="{A6887F59-4F0B-3841-8075-6E9CBCC69224}">
      <dsp:nvSpPr>
        <dsp:cNvPr id="0" name=""/>
        <dsp:cNvSpPr/>
      </dsp:nvSpPr>
      <dsp:spPr>
        <a:xfrm>
          <a:off x="7862048" y="437877"/>
          <a:ext cx="2255609" cy="2255609"/>
        </a:xfrm>
        <a:prstGeom prst="ellipse">
          <a:avLst/>
        </a:prstGeom>
        <a:gradFill rotWithShape="0">
          <a:gsLst>
            <a:gs pos="0">
              <a:schemeClr val="accent2">
                <a:hueOff val="-832974"/>
                <a:satOff val="-48271"/>
                <a:lumOff val="-274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32974"/>
                <a:satOff val="-48271"/>
                <a:lumOff val="-274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32974"/>
                <a:satOff val="-48271"/>
                <a:lumOff val="-274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Mean, Median, Mode</a:t>
          </a:r>
        </a:p>
      </dsp:txBody>
      <dsp:txXfrm>
        <a:off x="8192374" y="768203"/>
        <a:ext cx="1594957" cy="1594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58582-A303-6144-B3EA-5B673960AFA2}">
      <dsp:nvSpPr>
        <dsp:cNvPr id="0" name=""/>
        <dsp:cNvSpPr/>
      </dsp:nvSpPr>
      <dsp:spPr>
        <a:xfrm>
          <a:off x="1701" y="437877"/>
          <a:ext cx="2255609" cy="22556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FFFF"/>
              </a:solidFill>
            </a:rPr>
            <a:t>Measures of variability</a:t>
          </a:r>
          <a:endParaRPr lang="en-US" sz="1900" kern="1200" dirty="0"/>
        </a:p>
      </dsp:txBody>
      <dsp:txXfrm>
        <a:off x="332027" y="768203"/>
        <a:ext cx="1594957" cy="1594957"/>
      </dsp:txXfrm>
    </dsp:sp>
    <dsp:sp modelId="{027F5879-1613-B84C-93A4-A2A83F27BD45}">
      <dsp:nvSpPr>
        <dsp:cNvPr id="0" name=""/>
        <dsp:cNvSpPr/>
      </dsp:nvSpPr>
      <dsp:spPr>
        <a:xfrm>
          <a:off x="2440466" y="911555"/>
          <a:ext cx="1308253" cy="13082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613875" y="1411831"/>
        <a:ext cx="961435" cy="307701"/>
      </dsp:txXfrm>
    </dsp:sp>
    <dsp:sp modelId="{37D4151E-8BDB-774E-9C77-573BF3022D0B}">
      <dsp:nvSpPr>
        <dsp:cNvPr id="0" name=""/>
        <dsp:cNvSpPr/>
      </dsp:nvSpPr>
      <dsp:spPr>
        <a:xfrm>
          <a:off x="3931875" y="437877"/>
          <a:ext cx="2255609" cy="2255609"/>
        </a:xfrm>
        <a:prstGeom prst="ellipse">
          <a:avLst/>
        </a:prstGeom>
        <a:gradFill rotWithShape="0">
          <a:gsLst>
            <a:gs pos="0">
              <a:schemeClr val="accent2">
                <a:hueOff val="-416487"/>
                <a:satOff val="-24136"/>
                <a:lumOff val="-137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16487"/>
                <a:satOff val="-24136"/>
                <a:lumOff val="-137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16487"/>
                <a:satOff val="-24136"/>
                <a:lumOff val="-137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Tell you the distributions of interval/ratio level data</a:t>
          </a:r>
          <a:endParaRPr lang="en-US" sz="1900" kern="1200" dirty="0"/>
        </a:p>
      </dsp:txBody>
      <dsp:txXfrm>
        <a:off x="4262201" y="768203"/>
        <a:ext cx="1594957" cy="1594957"/>
      </dsp:txXfrm>
    </dsp:sp>
    <dsp:sp modelId="{084E8361-9D03-4747-B755-68EF37B7FB42}">
      <dsp:nvSpPr>
        <dsp:cNvPr id="0" name=""/>
        <dsp:cNvSpPr/>
      </dsp:nvSpPr>
      <dsp:spPr>
        <a:xfrm>
          <a:off x="6370640" y="911555"/>
          <a:ext cx="1308253" cy="1308253"/>
        </a:xfrm>
        <a:prstGeom prst="mathEqual">
          <a:avLst/>
        </a:prstGeom>
        <a:gradFill rotWithShape="0">
          <a:gsLst>
            <a:gs pos="0">
              <a:schemeClr val="accent2">
                <a:hueOff val="-832974"/>
                <a:satOff val="-48271"/>
                <a:lumOff val="-274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32974"/>
                <a:satOff val="-48271"/>
                <a:lumOff val="-274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32974"/>
                <a:satOff val="-48271"/>
                <a:lumOff val="-274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544049" y="1181055"/>
        <a:ext cx="961435" cy="769253"/>
      </dsp:txXfrm>
    </dsp:sp>
    <dsp:sp modelId="{D2C0902B-E0FC-7945-9D5E-0357407F19DD}">
      <dsp:nvSpPr>
        <dsp:cNvPr id="0" name=""/>
        <dsp:cNvSpPr/>
      </dsp:nvSpPr>
      <dsp:spPr>
        <a:xfrm>
          <a:off x="7862048" y="437877"/>
          <a:ext cx="2255609" cy="2255609"/>
        </a:xfrm>
        <a:prstGeom prst="ellipse">
          <a:avLst/>
        </a:prstGeom>
        <a:gradFill rotWithShape="0">
          <a:gsLst>
            <a:gs pos="0">
              <a:schemeClr val="accent2">
                <a:hueOff val="-832974"/>
                <a:satOff val="-48271"/>
                <a:lumOff val="-274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32974"/>
                <a:satOff val="-48271"/>
                <a:lumOff val="-274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32974"/>
                <a:satOff val="-48271"/>
                <a:lumOff val="-274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Range, interquartile Range, Variance, Standard deviation</a:t>
          </a:r>
        </a:p>
      </dsp:txBody>
      <dsp:txXfrm>
        <a:off x="8192374" y="768203"/>
        <a:ext cx="1594957" cy="1594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58C63-CEB1-9F43-8E50-35B212739E1D}" type="datetimeFigureOut">
              <a:rPr lang="en-US" smtClean="0"/>
              <a:t>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62F9F-D4F3-AD4E-ADA8-40412344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4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trek.com/Help/Glossary.aspx?Target=Quartil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attrek.com/Help/Glossary.aspx?Target=Media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64A74-5C2D-B844-92C2-A6652B6CF555}" type="slidenum">
              <a:rPr lang="ko-KR" altLang="en-US"/>
              <a:pPr/>
              <a:t>3</a:t>
            </a:fld>
            <a:endParaRPr lang="en-US" altLang="ko-KR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6500" y="539750"/>
            <a:ext cx="4800600" cy="2700338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1" y="3420667"/>
            <a:ext cx="7150100" cy="3240881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02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2EA0C-586E-6448-A7E2-FFEF10BEF4CB}" type="slidenum">
              <a:rPr lang="ko-KR" altLang="en-US"/>
              <a:pPr/>
              <a:t>5</a:t>
            </a:fld>
            <a:endParaRPr lang="en-US" altLang="ko-KR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6500" y="539750"/>
            <a:ext cx="4800600" cy="270033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1" y="3420667"/>
            <a:ext cx="7150100" cy="3240881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36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DB329-D1F9-5846-8597-C35AA1C3189C}" type="slidenum">
              <a:rPr lang="ko-KR" altLang="en-US"/>
              <a:pPr/>
              <a:t>7</a:t>
            </a:fld>
            <a:endParaRPr lang="en-US" altLang="ko-KR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6500" y="539750"/>
            <a:ext cx="4800600" cy="2700338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1" y="3420667"/>
            <a:ext cx="7150100" cy="3240881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51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91B34-FFBA-B645-8188-914EDCBF2872}" type="slidenum">
              <a:rPr lang="ko-KR" altLang="en-US"/>
              <a:pPr/>
              <a:t>8</a:t>
            </a:fld>
            <a:endParaRPr lang="en-US" altLang="ko-KR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6500" y="539750"/>
            <a:ext cx="4800600" cy="2700338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1" y="3420667"/>
            <a:ext cx="7150100" cy="3240881"/>
          </a:xfr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interquartile range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(IQR) is a measure of variability, based on dividing a data set into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quartiles.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Quartiles divide a rank-ordered data set into four equal parts. The values that divide each part are called the first, second, and third quartiles; and they are denoted by Q1, Q2, and Q3, respectively.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Q1 is the "middle" value in the 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half of the rank-ordered data set.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Q2 is the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median value in the set.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Q3 is the "middle" value in the 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half of the rank-ordered data set.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interquartile range is equal to Q3 minus Q1.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645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AFA0-A6BB-7648-A18A-511D31A7AD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 – 1 is an estimate of the population standard </a:t>
            </a:r>
            <a:r>
              <a:rPr lang="en-US" dirty="0" err="1"/>
              <a:t>deviation,m</a:t>
            </a:r>
            <a:r>
              <a:rPr lang="en-US" dirty="0"/>
              <a:t> and it</a:t>
            </a:r>
            <a:r>
              <a:rPr lang="en-US" baseline="0" dirty="0"/>
              <a:t> is an unbiased estimate </a:t>
            </a:r>
          </a:p>
          <a:p>
            <a:r>
              <a:rPr lang="en-US" baseline="0" dirty="0"/>
              <a:t>We subtract 1 to force the standard deviation to be larger than it would be otherwise to be conservative in our estimates</a:t>
            </a:r>
            <a:r>
              <a:rPr lang="is-IS" baseline="0" dirty="0"/>
              <a:t>… overestimating what the standard deviationj of the poulatino is --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AFA0-A6BB-7648-A18A-511D31A7AD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4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2CA2850-46AE-FE43-9F03-474252D62EAA}" type="datetime1">
              <a:rPr lang="ko-KR" altLang="en-US"/>
              <a:pPr/>
              <a:t>2020. 1. 11.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035F1E3-5991-6049-830E-25262A882FB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116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3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0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4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4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5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B659FC0-6A78-4D47-BB1D-9F6542181BA3}" type="datetimeFigureOut">
              <a:rPr lang="en-US" smtClean="0"/>
              <a:t>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D310424-CFA5-8548-AE71-CC12C170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71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Mathematical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Measures of Variation</a:t>
            </a:r>
          </a:p>
          <a:p>
            <a:r>
              <a:rPr lang="en-US" sz="1500">
                <a:solidFill>
                  <a:srgbClr val="FFFFFF"/>
                </a:solidFill>
              </a:rPr>
              <a:t>Class 3</a:t>
            </a:r>
          </a:p>
        </p:txBody>
      </p:sp>
    </p:spTree>
    <p:extLst>
      <p:ext uri="{BB962C8B-B14F-4D97-AF65-F5344CB8AC3E}">
        <p14:creationId xmlns:p14="http://schemas.microsoft.com/office/powerpoint/2010/main" val="193923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5000"/>
              <a:t>Measures of Dispersion   &amp; Normal Distribution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729" y="5499895"/>
            <a:ext cx="9638443" cy="484633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900">
                <a:solidFill>
                  <a:schemeClr val="tx1"/>
                </a:solidFill>
              </a:rPr>
              <a:t>Standard Deviation</a:t>
            </a:r>
            <a:br>
              <a:rPr lang="en-US" sz="1900">
                <a:solidFill>
                  <a:schemeClr val="tx1"/>
                </a:solidFill>
              </a:rPr>
            </a:br>
            <a:r>
              <a:rPr lang="en-US" sz="1900">
                <a:solidFill>
                  <a:schemeClr val="tx1"/>
                </a:solidFill>
              </a:rPr>
              <a:t>(the most frequently used measure of variability)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49182" y="802638"/>
                <a:ext cx="5408696" cy="5252722"/>
              </a:xfrm>
            </p:spPr>
            <p:txBody>
              <a:bodyPr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500">
                    <a:solidFill>
                      <a:schemeClr val="bg1"/>
                    </a:solidFill>
                  </a:rPr>
                  <a:t>Deviation score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500">
                    <a:solidFill>
                      <a:schemeClr val="bg1"/>
                    </a:solidFill>
                  </a:rPr>
                  <a:t>Tells how far the raw score is from the mean of its distribution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b="0" i="0">
                        <a:solidFill>
                          <a:schemeClr val="bg1"/>
                        </a:solidFill>
                        <a:latin typeface="Cambria Math" charset="0"/>
                      </a:rPr>
                      <m:t>x</m:t>
                    </m:r>
                    <m:r>
                      <a:rPr lang="en-US" sz="1500" b="0" i="0">
                        <a:solidFill>
                          <a:schemeClr val="bg1"/>
                        </a:solidFill>
                        <a:latin typeface="Cambria Math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500" b="0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bar>
                  </m:oMath>
                </a14:m>
                <a:endParaRPr lang="en-US" sz="1500">
                  <a:solidFill>
                    <a:schemeClr val="bg1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1500">
                    <a:solidFill>
                      <a:schemeClr val="bg1"/>
                    </a:solidFill>
                  </a:rPr>
                  <a:t>Standard Deviation – the average amount of variation in a set of scores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1500">
                    <a:solidFill>
                      <a:schemeClr val="bg1"/>
                    </a:solidFill>
                  </a:rPr>
                  <a:t>The average distance from the mean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1500">
                    <a:solidFill>
                      <a:schemeClr val="bg1"/>
                    </a:solidFill>
                  </a:rPr>
                  <a:t>The larger the SD, the larger the average distance each data point is from the mean of the distribution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𝑆</m:t>
                      </m:r>
                      <m:r>
                        <a:rPr lang="en-US" sz="15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bg-BG" sz="15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g-BG" sz="15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500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is-IS" sz="15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s-IS" sz="15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sz="15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15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1500" b="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500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500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500">
                  <a:solidFill>
                    <a:schemeClr val="bg1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sz="1500">
                    <a:solidFill>
                      <a:schemeClr val="bg1"/>
                    </a:solidFill>
                  </a:rPr>
                  <a:t>Where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500">
                    <a:solidFill>
                      <a:schemeClr val="bg1"/>
                    </a:solidFill>
                  </a:rPr>
                  <a:t>S is the standard deviation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5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Σ</m:t>
                    </m:r>
                  </m:oMath>
                </a14:m>
                <a:r>
                  <a:rPr lang="en-US" sz="1500">
                    <a:solidFill>
                      <a:schemeClr val="bg1"/>
                    </a:solidFill>
                  </a:rPr>
                  <a:t> is sigma, which tells you to find the sum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500">
                    <a:solidFill>
                      <a:schemeClr val="bg1"/>
                    </a:solidFill>
                  </a:rPr>
                  <a:t>X is the individual score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arPr>
                      <m:e>
                        <m:r>
                          <a:rPr lang="en-US" sz="1500" b="0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bar>
                    <m:r>
                      <a:rPr lang="en-US" sz="1500" b="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500">
                    <a:solidFill>
                      <a:schemeClr val="bg1"/>
                    </a:solidFill>
                  </a:rPr>
                  <a:t>is the mean of all the scores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500">
                    <a:solidFill>
                      <a:schemeClr val="bg1"/>
                    </a:solidFill>
                  </a:rPr>
                  <a:t>N is the sample size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49182" y="802638"/>
                <a:ext cx="5408696" cy="5252722"/>
              </a:xfrm>
              <a:blipFill>
                <a:blip r:embed="rId2"/>
                <a:stretch>
                  <a:fillRect l="-234" r="-234" b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591695" y="1402080"/>
                <a:ext cx="5320696" cy="4053840"/>
              </a:xfrm>
            </p:spPr>
            <p:txBody>
              <a:bodyPr anchor="ctr">
                <a:normAutofit/>
              </a:bodyPr>
              <a:lstStyle/>
              <a:p>
                <a:r>
                  <a:rPr lang="en-US"/>
                  <a:t>Is….</a:t>
                </a:r>
              </a:p>
              <a:p>
                <a:pPr lvl="1"/>
                <a:r>
                  <a:rPr lang="en-US"/>
                  <a:t>Just the Standard Deviation Squared</a:t>
                </a:r>
              </a:p>
              <a:p>
                <a:pPr lvl="1"/>
                <a:r>
                  <a:rPr lang="en-US"/>
                  <a:t>Not a meaningful interpretation of data</a:t>
                </a: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Σ</m:t>
                          </m:r>
                          <m:sSup>
                            <m:sSupPr>
                              <m:ctrlPr>
                                <a:rPr lang="is-I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591695" y="1402080"/>
                <a:ext cx="5320696" cy="4053840"/>
              </a:xfrm>
              <a:blipFill>
                <a:blip r:embed="rId2"/>
                <a:stretch>
                  <a:fillRect l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161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/>
              <a:t>The Normal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The normal curve (bell-shaped curve) is A visual representation of a distribution of scores that three characteristics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1500"/>
              <a:t>Mean, median, mode are equal to one another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1500"/>
              <a:t>The normal curve is perfectly symmetrical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lphaLcParenR"/>
            </a:pPr>
            <a:r>
              <a:rPr lang="en-US" sz="1500"/>
              <a:t>The tails of the normal curve are asymptotic (come closer and closer to the Horizontal axis, but never touch)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14522A-C691-4F68-84C3-4ABAD2F7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A2F9AC-B2D0-4F61-B15D-48754CA25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66" y="1393607"/>
            <a:ext cx="6227064" cy="40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38400" y="1000048"/>
                <a:ext cx="1866408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𝑆</m:t>
                      </m:r>
                      <m:r>
                        <a:rPr lang="en-US" i="1">
                          <a:latin typeface="Cambria Math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bg-BG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is-I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s-I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000048"/>
                <a:ext cx="1866408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31723" y="1000048"/>
                <a:ext cx="28956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506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9</m:t>
                            </m:r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56.22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=7.50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23" y="1000048"/>
                <a:ext cx="2895600" cy="656013"/>
              </a:xfrm>
              <a:prstGeom prst="rect">
                <a:avLst/>
              </a:prstGeom>
              <a:blipFill>
                <a:blip r:embed="rId4"/>
                <a:stretch>
                  <a:fillRect l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04841" y="2247829"/>
                <a:ext cx="30861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tells us that on the average, ages vary 7.5 years from the mean age of 71.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dirty="0"/>
                  <a:t> = 71</a:t>
                </a:r>
              </a:p>
              <a:p>
                <a:r>
                  <a:rPr lang="en-US" dirty="0"/>
                  <a:t>s = 7.5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841" y="2247829"/>
                <a:ext cx="3086100" cy="2308324"/>
              </a:xfrm>
              <a:prstGeom prst="rect">
                <a:avLst/>
              </a:prstGeom>
              <a:blipFill>
                <a:blip r:embed="rId5"/>
                <a:stretch>
                  <a:fillRect l="-1230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3"/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903352" y="2248404"/>
              <a:ext cx="4513306" cy="34050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4207">
                      <a:extLst>
                        <a:ext uri="{9D8B030D-6E8A-4147-A177-3AD203B41FA5}">
                          <a16:colId xmlns:a16="http://schemas.microsoft.com/office/drawing/2014/main" val="793692239"/>
                        </a:ext>
                      </a:extLst>
                    </a:gridCol>
                    <a:gridCol w="7142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82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830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83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1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1400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sz="1400" b="1" i="1" smtClean="0">
                                    <a:latin typeface="Cambria Math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1400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</m:bar>
                              <m:r>
                                <a:rPr lang="en-US" sz="1400" b="1" i="0" smtClean="0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US" sz="1400" b="1" i="0" smtClean="0">
                                  <a:latin typeface="Cambria Math" charset="0"/>
                                </a:rPr>
                                <m:t>𝟐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81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Sum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506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612854158"/>
                  </p:ext>
                </p:extLst>
              </p:nvPr>
            </p:nvGraphicFramePr>
            <p:xfrm>
              <a:off x="903352" y="2248404"/>
              <a:ext cx="4513306" cy="34050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4207">
                      <a:extLst>
                        <a:ext uri="{9D8B030D-6E8A-4147-A177-3AD203B41FA5}">
                          <a16:colId xmlns:a16="http://schemas.microsoft.com/office/drawing/2014/main" val="793692239"/>
                        </a:ext>
                      </a:extLst>
                    </a:gridCol>
                    <a:gridCol w="7142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82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830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83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01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X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54054" t="-8333" r="-229730" b="-10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221176" t="-8333" r="-100000" b="-10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325000" t="-8333" r="-1190" b="-10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marL="68580" marR="68580" marT="34290" marB="34290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</a:p>
                      </a:txBody>
                      <a:tcPr marL="68580" marR="68580" marT="34290" marB="3429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81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71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83845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Sum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506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04B564F-D091-624B-B44A-2B60CA10F43B}"/>
              </a:ext>
            </a:extLst>
          </p:cNvPr>
          <p:cNvSpPr txBox="1"/>
          <p:nvPr/>
        </p:nvSpPr>
        <p:spPr>
          <a:xfrm>
            <a:off x="588936" y="232475"/>
            <a:ext cx="965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Calculating the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159389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Measures of Central Tendency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589E47-5623-45B8-BB09-CF0EC4270E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84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804672" y="964692"/>
            <a:ext cx="3066937" cy="11887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182880" tIns="182880" rIns="182880" bIns="182880" rtlCol="0" anchor="ctr">
            <a:normAutofit/>
          </a:bodyPr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5pPr>
            <a:lvl6pPr marL="457200" algn="ctr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6pPr>
            <a:lvl7pPr marL="914400" algn="ctr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7pPr>
            <a:lvl8pPr marL="1371600" algn="ctr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8pPr>
            <a:lvl9pPr marL="1828800" algn="ctr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1500" b="1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Three Measures of </a:t>
            </a:r>
            <a:br>
              <a:rPr lang="en-US" altLang="ko-KR" sz="1500" b="1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ko-KR" sz="1500" b="1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Central Tendency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803244" y="2638044"/>
            <a:ext cx="3063765" cy="326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Mode: the </a:t>
            </a:r>
            <a:r>
              <a:rPr lang="en-US" altLang="ko-KR" sz="1800" i="1" u="sng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value</a:t>
            </a:r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that occurs </a:t>
            </a:r>
            <a:r>
              <a:rPr lang="en-US" altLang="ko-KR" sz="1800" i="1" u="sng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most frequently</a:t>
            </a:r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in the distribution</a:t>
            </a:r>
          </a:p>
          <a:p>
            <a:pPr marL="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ko-KR" sz="1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Median: the </a:t>
            </a:r>
            <a:r>
              <a:rPr lang="en-US" altLang="ko-KR" sz="1800" i="1" u="sng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middle value</a:t>
            </a:r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in a distribution of </a:t>
            </a:r>
            <a:r>
              <a:rPr lang="en-US" altLang="ko-KR" sz="1800" i="1" u="sng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rank ordered</a:t>
            </a:r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scores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ko-KR" sz="1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Mean: an </a:t>
            </a:r>
            <a:r>
              <a:rPr lang="en-US" altLang="ko-KR" sz="1800" i="1" u="sng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arithmetic average</a:t>
            </a:r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of a set of scores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614522A-C691-4F68-84C3-4ABAD2F7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A2F9AC-B2D0-4F61-B15D-48754CA25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66" y="1549284"/>
            <a:ext cx="6227064" cy="3767373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91D1D4D-2169-DB43-9231-531867886A13}" type="slidenum">
              <a:rPr lang="en-US" altLang="ko-KR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40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12" y="0"/>
            <a:ext cx="3812118" cy="1609344"/>
          </a:xfrm>
        </p:spPr>
        <p:txBody>
          <a:bodyPr/>
          <a:lstStyle/>
          <a:p>
            <a:r>
              <a:rPr lang="en-US"/>
              <a:t>Calculations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61" y="177725"/>
            <a:ext cx="3817748" cy="6460804"/>
          </a:xfrm>
        </p:spPr>
      </p:pic>
      <p:sp>
        <p:nvSpPr>
          <p:cNvPr id="5" name="TextBox 4"/>
          <p:cNvSpPr txBox="1"/>
          <p:nvPr/>
        </p:nvSpPr>
        <p:spPr>
          <a:xfrm>
            <a:off x="1704162" y="4886250"/>
            <a:ext cx="413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Mean – sensitive to scores in the distribution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Sensitive to extreme scores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25074" y="1609344"/>
          <a:ext cx="6009340" cy="286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1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29">
                <a:tc>
                  <a:txBody>
                    <a:bodyPr/>
                    <a:lstStyle/>
                    <a:p>
                      <a:r>
                        <a:rPr lang="en-US" dirty="0"/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988">
                <a:tc>
                  <a:txBody>
                    <a:bodyPr/>
                    <a:lstStyle/>
                    <a:p>
                      <a:r>
                        <a:rPr lang="en-US" dirty="0"/>
                        <a:t>Ordinal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82">
                <a:tc>
                  <a:txBody>
                    <a:bodyPr/>
                    <a:lstStyle/>
                    <a:p>
                      <a:r>
                        <a:rPr lang="en-US" dirty="0"/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sz="1200" dirty="0"/>
                        <a:t>(skewed</a:t>
                      </a:r>
                      <a:r>
                        <a:rPr lang="en-US" sz="1200" baseline="0" dirty="0"/>
                        <a:t> possibly)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254">
                <a:tc>
                  <a:txBody>
                    <a:bodyPr/>
                    <a:lstStyle/>
                    <a:p>
                      <a:r>
                        <a:rPr lang="en-US" dirty="0"/>
                        <a:t>Ratio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(skewed</a:t>
                      </a:r>
                      <a:r>
                        <a:rPr lang="en-US" sz="1200" baseline="0" dirty="0"/>
                        <a:t> possibly)</a:t>
                      </a:r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1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6" y="643467"/>
            <a:ext cx="742808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9B2507-C185-E947-A67D-CB20E9ECC571}" type="slidenum">
              <a:rPr lang="en-US" altLang="ko-K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487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Measures of variability (dispersion)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589E47-5623-45B8-BB09-CF0EC4270E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75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EB379-DD32-7541-BDD4-93501CAE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ko-KR" sz="2300" b="1">
                <a:solidFill>
                  <a:srgbClr val="FFFFFF"/>
                </a:solidFill>
              </a:rPr>
              <a:t>Measures of Dispersion for </a:t>
            </a:r>
            <a:br>
              <a:rPr lang="en-US" altLang="ko-KR" sz="2300" b="1">
                <a:solidFill>
                  <a:srgbClr val="FFFFFF"/>
                </a:solidFill>
              </a:rPr>
            </a:br>
            <a:r>
              <a:rPr lang="en-US" altLang="ko-KR" sz="2300" b="1">
                <a:solidFill>
                  <a:srgbClr val="FFFFFF"/>
                </a:solidFill>
              </a:rPr>
              <a:t>interval-ratio variables</a:t>
            </a:r>
            <a:endParaRPr lang="en-US" sz="23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DAE7D-3786-6149-9CC1-A1CFB49E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altLang="ko-KR" b="1"/>
              <a:t>Range (R): the distance between the highest and lowest scores in the distribution</a:t>
            </a:r>
          </a:p>
          <a:p>
            <a:pPr>
              <a:buFont typeface="Wingdings" charset="2"/>
              <a:buNone/>
            </a:pPr>
            <a:r>
              <a:rPr lang="en-US" altLang="ko-KR" b="1" i="1"/>
              <a:t>R = max - min</a:t>
            </a:r>
            <a:r>
              <a:rPr lang="en-US" altLang="ko-KR" b="1"/>
              <a:t> </a:t>
            </a:r>
          </a:p>
          <a:p>
            <a:r>
              <a:rPr lang="en-US" altLang="ko-KR" b="1"/>
              <a:t>Which group  is more dispersed?</a:t>
            </a:r>
          </a:p>
          <a:p>
            <a:pPr>
              <a:buFontTx/>
              <a:buChar char="-"/>
            </a:pPr>
            <a:r>
              <a:rPr lang="en-US" altLang="ko-KR" b="1"/>
              <a:t>Group A: 1 3 5 7 9 11 13 15 17 19 21 23</a:t>
            </a:r>
          </a:p>
          <a:p>
            <a:pPr>
              <a:buFontTx/>
              <a:buChar char="-"/>
            </a:pPr>
            <a:r>
              <a:rPr lang="en-US" altLang="ko-KR" b="1"/>
              <a:t>Group B: 1 1 1 1 1 5 5 5 5 5 5 24</a:t>
            </a:r>
          </a:p>
          <a:p>
            <a:pPr>
              <a:buFontTx/>
              <a:buNone/>
            </a:pPr>
            <a:r>
              <a:rPr lang="en-US" altLang="ko-KR" b="1"/>
              <a:t>* Sometimes score does not reflect the degree of dispersion</a:t>
            </a:r>
          </a:p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A0DACF9-52C4-6C4D-8851-A9C65D920AAA}" type="slidenum">
              <a:rPr lang="ko-KR" altLang="en-US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907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8184-5A64-CA4B-99E0-2E7F0B55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730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altLang="ko-KR" b="1" dirty="0"/>
              <a:t>Measures of Dispersion for </a:t>
            </a:r>
            <a:br>
              <a:rPr lang="en-US" altLang="ko-KR" b="1" dirty="0"/>
            </a:br>
            <a:r>
              <a:rPr lang="en-US" altLang="ko-KR" b="1" dirty="0"/>
              <a:t>interval-ratio variables</a:t>
            </a:r>
            <a:br>
              <a:rPr lang="en-US" altLang="ko-KR" b="1" dirty="0"/>
            </a:b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0856776-287C-AA41-826C-7D510A34B22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208313" y="1847850"/>
            <a:ext cx="5181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lim" charset="-127"/>
                <a:ea typeface="Gulim" charset="-127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solidFill>
                  <a:schemeClr val="folHlink"/>
                </a:solidFill>
              </a:rPr>
              <a:t>Inter Quartile Range (IQR)</a:t>
            </a:r>
            <a:r>
              <a:rPr lang="en-US" altLang="ko-KR" sz="1800" dirty="0"/>
              <a:t>: the distance from the third to the first quartile</a:t>
            </a:r>
          </a:p>
          <a:p>
            <a:pPr marL="0" indent="0">
              <a:buNone/>
            </a:pPr>
            <a:r>
              <a:rPr lang="en-US" altLang="ko-KR" sz="1800" i="1" dirty="0"/>
              <a:t>	IQR = Q3 - Q1</a:t>
            </a:r>
            <a:r>
              <a:rPr lang="en-US" altLang="ko-KR" sz="1800" dirty="0"/>
              <a:t>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E634AE5-745D-DE49-B3B1-16AA1F448A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8" y="1288710"/>
            <a:ext cx="4629774" cy="4660334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16CD-C0BA-B14F-83D9-3862886743B6}" type="slidenum">
              <a:rPr lang="ko-KR" altLang="en-US"/>
              <a:pPr/>
              <a:t>8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7" y="2916634"/>
            <a:ext cx="5628226" cy="2213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715" y="1506022"/>
            <a:ext cx="8001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measure of the ‘middle fifty’, or where the bulk of the values lie.</a:t>
            </a:r>
          </a:p>
        </p:txBody>
      </p:sp>
    </p:spTree>
    <p:extLst>
      <p:ext uri="{BB962C8B-B14F-4D97-AF65-F5344CB8AC3E}">
        <p14:creationId xmlns:p14="http://schemas.microsoft.com/office/powerpoint/2010/main" val="1377091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1E82A1-4C48-0147-B7F3-1487F2E5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8" y="265478"/>
            <a:ext cx="10515600" cy="5100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ea typeface="+mj-ea"/>
              </a:rPr>
              <a:t>Creating a Box Plot</a:t>
            </a:r>
          </a:p>
        </p:txBody>
      </p:sp>
      <p:sp>
        <p:nvSpPr>
          <p:cNvPr id="34819" name="Footer Placeholder 3">
            <a:extLst>
              <a:ext uri="{FF2B5EF4-FFF2-40B4-BE49-F238E27FC236}">
                <a16:creationId xmlns:a16="http://schemas.microsoft.com/office/drawing/2014/main" id="{EDD99006-931A-7B4A-B59A-AE3A447D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Verdana" panose="020B0604030504040204" pitchFamily="34" charset="0"/>
              </a:rPr>
              <a:t>© 2015  Pearson Education, Inc.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6E27F-6340-5D41-A21F-E057DB9EC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14499" y="2459068"/>
            <a:ext cx="5146942" cy="22137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0B804B-37FF-F44B-A6BF-C5E4670F376C}"/>
              </a:ext>
            </a:extLst>
          </p:cNvPr>
          <p:cNvSpPr/>
          <p:nvPr/>
        </p:nvSpPr>
        <p:spPr>
          <a:xfrm>
            <a:off x="2534752" y="2421844"/>
            <a:ext cx="2875614" cy="2498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bg1"/>
                </a:solidFill>
              </a:rPr>
              <a:t>Create your Five Number Summary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Find the Minimum Score  = 62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Find the Maximum Score  = 81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Find the Median  = 71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Find Q</a:t>
            </a:r>
            <a:r>
              <a:rPr lang="en-US" sz="1400" baseline="-25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 = 64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Find Q</a:t>
            </a:r>
            <a:r>
              <a:rPr lang="en-US" sz="1400" baseline="-25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 = 77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Plot it on your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Add in the Median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Add in the Mean Score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4A24E-6226-3249-8C40-6FF71BEC9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21" y="1349952"/>
            <a:ext cx="6347792" cy="4158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F6EF6F-DC35-2542-82D0-89A40D1968CE}"/>
                  </a:ext>
                </a:extLst>
              </p:cNvPr>
              <p:cNvSpPr/>
              <p:nvPr/>
            </p:nvSpPr>
            <p:spPr>
              <a:xfrm>
                <a:off x="6913418" y="2618509"/>
                <a:ext cx="3574473" cy="200890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= 71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F6EF6F-DC35-2542-82D0-89A40D196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418" y="2618509"/>
                <a:ext cx="3574473" cy="20089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7B38648-6624-FE43-8807-2021A91D7258}"/>
              </a:ext>
            </a:extLst>
          </p:cNvPr>
          <p:cNvSpPr txBox="1"/>
          <p:nvPr/>
        </p:nvSpPr>
        <p:spPr>
          <a:xfrm>
            <a:off x="10487891" y="43780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1B314-2567-7747-87F3-0F6595F8E0EF}"/>
              </a:ext>
            </a:extLst>
          </p:cNvPr>
          <p:cNvSpPr txBox="1"/>
          <p:nvPr/>
        </p:nvSpPr>
        <p:spPr>
          <a:xfrm>
            <a:off x="10458336" y="24799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193E57-68E8-2045-A8B9-2F082152A6C6}"/>
              </a:ext>
            </a:extLst>
          </p:cNvPr>
          <p:cNvCxnSpPr/>
          <p:nvPr/>
        </p:nvCxnSpPr>
        <p:spPr>
          <a:xfrm>
            <a:off x="7855528" y="2258290"/>
            <a:ext cx="148243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26E136-58F5-904F-8387-9DD20027C1F1}"/>
              </a:ext>
            </a:extLst>
          </p:cNvPr>
          <p:cNvCxnSpPr/>
          <p:nvPr/>
        </p:nvCxnSpPr>
        <p:spPr>
          <a:xfrm>
            <a:off x="7994073" y="5056909"/>
            <a:ext cx="148243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493624-019A-5041-B4D4-7CB0F500A62F}"/>
              </a:ext>
            </a:extLst>
          </p:cNvPr>
          <p:cNvCxnSpPr/>
          <p:nvPr/>
        </p:nvCxnSpPr>
        <p:spPr>
          <a:xfrm>
            <a:off x="8631382" y="2258290"/>
            <a:ext cx="0" cy="360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9D00B7-DAA8-9F4E-B08D-6DB00C4165A4}"/>
              </a:ext>
            </a:extLst>
          </p:cNvPr>
          <p:cNvCxnSpPr>
            <a:stCxn id="12" idx="2"/>
          </p:cNvCxnSpPr>
          <p:nvPr/>
        </p:nvCxnSpPr>
        <p:spPr>
          <a:xfrm>
            <a:off x="8700655" y="4627418"/>
            <a:ext cx="0" cy="429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D7F9B3-7200-604D-B756-E0D9B71A3FB2}"/>
              </a:ext>
            </a:extLst>
          </p:cNvPr>
          <p:cNvSpPr txBox="1"/>
          <p:nvPr/>
        </p:nvSpPr>
        <p:spPr>
          <a:xfrm>
            <a:off x="9337964" y="1981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D36550-1939-D642-AA0D-F3672686EEDA}"/>
              </a:ext>
            </a:extLst>
          </p:cNvPr>
          <p:cNvSpPr txBox="1"/>
          <p:nvPr/>
        </p:nvSpPr>
        <p:spPr>
          <a:xfrm>
            <a:off x="9670473" y="49201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85E0C2-0748-7A47-B48E-F6A0DCC45655}"/>
              </a:ext>
            </a:extLst>
          </p:cNvPr>
          <p:cNvCxnSpPr>
            <a:cxnSpLocks/>
          </p:cNvCxnSpPr>
          <p:nvPr/>
        </p:nvCxnSpPr>
        <p:spPr>
          <a:xfrm>
            <a:off x="6913418" y="3660366"/>
            <a:ext cx="3574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62C606B-5F3B-5745-8349-66A5BEB1D529}"/>
              </a:ext>
            </a:extLst>
          </p:cNvPr>
          <p:cNvSpPr txBox="1"/>
          <p:nvPr/>
        </p:nvSpPr>
        <p:spPr>
          <a:xfrm>
            <a:off x="10487891" y="3429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171827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2" grpId="0"/>
      <p:bldP spid="23" grpId="0"/>
      <p:bldP spid="26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Macintosh PowerPoint</Application>
  <PresentationFormat>Widescreen</PresentationFormat>
  <Paragraphs>178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Gulim</vt:lpstr>
      <vt:lpstr>Arial</vt:lpstr>
      <vt:lpstr>Calibri</vt:lpstr>
      <vt:lpstr>Cambria Math</vt:lpstr>
      <vt:lpstr>Gill Sans MT</vt:lpstr>
      <vt:lpstr>Verdana</vt:lpstr>
      <vt:lpstr>Wingdings</vt:lpstr>
      <vt:lpstr>Parcel</vt:lpstr>
      <vt:lpstr>Mathematical concepts</vt:lpstr>
      <vt:lpstr>Measures of Central Tendency</vt:lpstr>
      <vt:lpstr>PowerPoint Presentation</vt:lpstr>
      <vt:lpstr>Calculations</vt:lpstr>
      <vt:lpstr>PowerPoint Presentation</vt:lpstr>
      <vt:lpstr>Measures of variability (dispersion)</vt:lpstr>
      <vt:lpstr>Measures of Dispersion for  interval-ratio variables</vt:lpstr>
      <vt:lpstr>Measures of Dispersion for  interval-ratio variables </vt:lpstr>
      <vt:lpstr>Creating a Box Plot</vt:lpstr>
      <vt:lpstr>Measures of Dispersion   &amp; Normal Distribution</vt:lpstr>
      <vt:lpstr>Standard Deviation (the most frequently used measure of variability)</vt:lpstr>
      <vt:lpstr>Variance</vt:lpstr>
      <vt:lpstr>The Normal Curve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concepts</dc:title>
  <dc:creator>Maria Mays</dc:creator>
  <cp:lastModifiedBy>Maria Mays</cp:lastModifiedBy>
  <cp:revision>1</cp:revision>
  <dcterms:created xsi:type="dcterms:W3CDTF">2020-01-11T21:54:27Z</dcterms:created>
  <dcterms:modified xsi:type="dcterms:W3CDTF">2020-01-11T21:54:59Z</dcterms:modified>
</cp:coreProperties>
</file>